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440" r:id="rId2"/>
    <p:sldId id="461" r:id="rId3"/>
    <p:sldId id="462" r:id="rId4"/>
    <p:sldId id="446" r:id="rId5"/>
    <p:sldId id="447" r:id="rId6"/>
    <p:sldId id="448" r:id="rId7"/>
    <p:sldId id="449" r:id="rId8"/>
    <p:sldId id="450" r:id="rId9"/>
    <p:sldId id="452" r:id="rId10"/>
    <p:sldId id="460" r:id="rId11"/>
    <p:sldId id="454" r:id="rId12"/>
    <p:sldId id="453" r:id="rId13"/>
    <p:sldId id="457" r:id="rId14"/>
    <p:sldId id="458" r:id="rId15"/>
    <p:sldId id="455" r:id="rId16"/>
    <p:sldId id="45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 showGuides="1">
      <p:cViewPr varScale="1">
        <p:scale>
          <a:sx n="110" d="100"/>
          <a:sy n="110" d="100"/>
        </p:scale>
        <p:origin x="16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3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4.wmf"/><Relationship Id="rId7" Type="http://schemas.openxmlformats.org/officeDocument/2006/relationships/image" Target="../media/image35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83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4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image" Target="../media/image1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Motion Models (cont)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905000"/>
            <a:ext cx="9049908" cy="338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729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rc 22"/>
          <p:cNvSpPr/>
          <p:nvPr/>
        </p:nvSpPr>
        <p:spPr>
          <a:xfrm rot="5400000">
            <a:off x="-685800" y="-304800"/>
            <a:ext cx="7315200" cy="7315200"/>
          </a:xfrm>
          <a:prstGeom prst="arc">
            <a:avLst>
              <a:gd name="adj1" fmla="val 16862845"/>
              <a:gd name="adj2" fmla="val 18539758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velocity motion model</a:t>
            </a:r>
          </a:p>
          <a:p>
            <a:pPr lvl="1"/>
            <a:r>
              <a:rPr lang="en-US" dirty="0" smtClean="0"/>
              <a:t>control variables were linear velocity, angular velocity about ICC, and final angular velocity about robot center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400000">
            <a:off x="5710001" y="5456474"/>
            <a:ext cx="152400" cy="152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7740000">
            <a:off x="5493526" y="4928177"/>
            <a:ext cx="1828800" cy="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780000">
            <a:off x="2810874" y="3648615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2340000">
            <a:off x="2388449" y="4448657"/>
            <a:ext cx="3886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898650" y="2573338"/>
          <a:ext cx="7604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0" name="Equation" r:id="rId3" imgW="330120" imgH="482400" progId="Equation.3">
                  <p:embed/>
                </p:oleObj>
              </mc:Choice>
              <mc:Fallback>
                <p:oleObj name="Equation" r:id="rId3" imgW="330120" imgH="482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2573338"/>
                        <a:ext cx="760413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2784475" y="31353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Oval 13"/>
          <p:cNvSpPr/>
          <p:nvPr/>
        </p:nvSpPr>
        <p:spPr>
          <a:xfrm>
            <a:off x="6518275" y="39735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56275" y="5573712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6019800" y="48768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1" name="Equation" r:id="rId5" imgW="634680" imgH="711000" progId="Equation.3">
                  <p:embed/>
                </p:oleObj>
              </mc:Choice>
              <mc:Fallback>
                <p:oleObj name="Equation" r:id="rId5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768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5146675" y="22860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2" name="Equation" r:id="rId7" imgW="583920" imgH="711000" progId="Equation.3">
                  <p:embed/>
                </p:oleObj>
              </mc:Choice>
              <mc:Fallback>
                <p:oleObj name="Equation" r:id="rId7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22860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3013075" y="2667000"/>
          <a:ext cx="34925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3" name="Equation" r:id="rId9" imgW="152280" imgH="139680" progId="Equation.3">
                  <p:embed/>
                </p:oleObj>
              </mc:Choice>
              <mc:Fallback>
                <p:oleObj name="Equation" r:id="rId9" imgW="15228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3075" y="2667000"/>
                        <a:ext cx="349250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6975475" y="3867150"/>
          <a:ext cx="2635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4" name="Equation" r:id="rId11" imgW="114120" imgH="139680" progId="Equation.3">
                  <p:embed/>
                </p:oleObj>
              </mc:Choice>
              <mc:Fallback>
                <p:oleObj name="Equation" r:id="rId11" imgW="114120" imgH="1396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5475" y="3867150"/>
                        <a:ext cx="263525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rc 19"/>
          <p:cNvSpPr/>
          <p:nvPr/>
        </p:nvSpPr>
        <p:spPr>
          <a:xfrm rot="5400000">
            <a:off x="2632075" y="2971800"/>
            <a:ext cx="609600" cy="609600"/>
          </a:xfrm>
          <a:prstGeom prst="arc">
            <a:avLst>
              <a:gd name="adj1" fmla="val 1361085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6654800" y="3400425"/>
          <a:ext cx="2905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35" name="Equation" r:id="rId13" imgW="126720" imgH="164880" progId="Equation.3">
                  <p:embed/>
                </p:oleObj>
              </mc:Choice>
              <mc:Fallback>
                <p:oleObj name="Equation" r:id="rId13" imgW="12672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4800" y="3400425"/>
                        <a:ext cx="2905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c 21"/>
          <p:cNvSpPr/>
          <p:nvPr/>
        </p:nvSpPr>
        <p:spPr>
          <a:xfrm rot="5400000">
            <a:off x="6245225" y="3733800"/>
            <a:ext cx="609600" cy="609600"/>
          </a:xfrm>
          <a:prstGeom prst="arc">
            <a:avLst>
              <a:gd name="adj1" fmla="val 13610853"/>
              <a:gd name="adj2" fmla="val 0"/>
            </a:avLst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odometric</a:t>
            </a:r>
            <a:r>
              <a:rPr lang="en-US" dirty="0" smtClean="0"/>
              <a:t> motion model</a:t>
            </a:r>
          </a:p>
          <a:p>
            <a:pPr lvl="1"/>
            <a:r>
              <a:rPr lang="en-US" dirty="0" smtClean="0"/>
              <a:t>control variables were derived from </a:t>
            </a:r>
            <a:r>
              <a:rPr lang="en-US" dirty="0" err="1" smtClean="0"/>
              <a:t>odometry</a:t>
            </a:r>
            <a:endParaRPr lang="en-US" dirty="0" smtClean="0"/>
          </a:p>
          <a:p>
            <a:pPr lvl="2"/>
            <a:r>
              <a:rPr lang="en-US" dirty="0" smtClean="0"/>
              <a:t>initial rotation, translation, final rotation</a:t>
            </a:r>
          </a:p>
          <a:p>
            <a:pPr lvl="1"/>
            <a:endParaRPr lang="en-US" dirty="0"/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1447800" y="2819400"/>
            <a:ext cx="6718300" cy="2298700"/>
            <a:chOff x="1328" y="2320"/>
            <a:chExt cx="4232" cy="1448"/>
          </a:xfrm>
        </p:grpSpPr>
        <p:sp>
          <p:nvSpPr>
            <p:cNvPr id="12" name="Line 21"/>
            <p:cNvSpPr>
              <a:spLocks noChangeShapeType="1"/>
            </p:cNvSpPr>
            <p:nvPr/>
          </p:nvSpPr>
          <p:spPr bwMode="auto">
            <a:xfrm flipV="1">
              <a:off x="4608" y="2320"/>
              <a:ext cx="536" cy="6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1704" y="3456"/>
              <a:ext cx="92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1328" y="3112"/>
              <a:ext cx="680" cy="65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1680" y="3440"/>
              <a:ext cx="320" cy="88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240" y="2616"/>
              <a:ext cx="680" cy="65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V="1">
              <a:off x="4592" y="2704"/>
              <a:ext cx="216" cy="240"/>
            </a:xfrm>
            <a:prstGeom prst="line">
              <a:avLst/>
            </a:prstGeom>
            <a:noFill/>
            <a:ln w="508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V="1">
              <a:off x="1696" y="2784"/>
              <a:ext cx="3864" cy="6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19" name="Object 22"/>
            <p:cNvGraphicFramePr>
              <a:graphicFrameLocks noChangeAspect="1"/>
            </p:cNvGraphicFramePr>
            <p:nvPr/>
          </p:nvGraphicFramePr>
          <p:xfrm>
            <a:off x="3196" y="3132"/>
            <a:ext cx="473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54" name="Equation" r:id="rId3" imgW="317160" imgH="228600" progId="Equation.3">
                    <p:embed/>
                  </p:oleObj>
                </mc:Choice>
                <mc:Fallback>
                  <p:oleObj name="Equation" r:id="rId3" imgW="31716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6" y="3132"/>
                          <a:ext cx="473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23"/>
            <p:cNvGraphicFramePr>
              <a:graphicFrameLocks noChangeAspect="1"/>
            </p:cNvGraphicFramePr>
            <p:nvPr/>
          </p:nvGraphicFramePr>
          <p:xfrm>
            <a:off x="2184" y="3292"/>
            <a:ext cx="41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55" name="Equation" r:id="rId5" imgW="279360" imgH="228600" progId="Equation.3">
                    <p:embed/>
                  </p:oleObj>
                </mc:Choice>
                <mc:Fallback>
                  <p:oleObj name="Equation" r:id="rId5" imgW="27936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84" y="3292"/>
                          <a:ext cx="416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4"/>
            <p:cNvGraphicFramePr>
              <a:graphicFrameLocks noChangeAspect="1"/>
            </p:cNvGraphicFramePr>
            <p:nvPr/>
          </p:nvGraphicFramePr>
          <p:xfrm>
            <a:off x="4951" y="2500"/>
            <a:ext cx="435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9456" name="Equation" r:id="rId7" imgW="291960" imgH="228600" progId="Equation.3">
                    <p:embed/>
                  </p:oleObj>
                </mc:Choice>
                <mc:Fallback>
                  <p:oleObj name="Equation" r:id="rId7" imgW="29196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1" y="2500"/>
                          <a:ext cx="435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Oval 21"/>
          <p:cNvSpPr/>
          <p:nvPr/>
        </p:nvSpPr>
        <p:spPr>
          <a:xfrm>
            <a:off x="1905000" y="4495800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Oval 22"/>
          <p:cNvSpPr/>
          <p:nvPr/>
        </p:nvSpPr>
        <p:spPr>
          <a:xfrm>
            <a:off x="6553200" y="3733800"/>
            <a:ext cx="152400" cy="1524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89447" name="Object 3"/>
          <p:cNvGraphicFramePr>
            <a:graphicFrameLocks noChangeAspect="1"/>
          </p:cNvGraphicFramePr>
          <p:nvPr/>
        </p:nvGraphicFramePr>
        <p:xfrm>
          <a:off x="825500" y="24384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7" name="Equation" r:id="rId9" imgW="634680" imgH="711000" progId="Equation.3">
                  <p:embed/>
                </p:oleObj>
              </mc:Choice>
              <mc:Fallback>
                <p:oleObj name="Equation" r:id="rId9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24384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9448" name="Object 4"/>
          <p:cNvGraphicFramePr>
            <a:graphicFrameLocks noChangeAspect="1"/>
          </p:cNvGraphicFramePr>
          <p:nvPr/>
        </p:nvGraphicFramePr>
        <p:xfrm>
          <a:off x="5665787" y="43434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58" name="Equation" r:id="rId11" imgW="583920" imgH="711000" progId="Equation.3">
                  <p:embed/>
                </p:oleObj>
              </mc:Choice>
              <mc:Fallback>
                <p:oleObj name="Equation" r:id="rId11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87" y="43434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assumed the control inputs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were noisy</a:t>
            </a:r>
          </a:p>
          <a:p>
            <a:r>
              <a:rPr lang="en-US" dirty="0" smtClean="0"/>
              <a:t>the noise models were assumed to be zero-mean additive with a specified variance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3090862" y="2514600"/>
          <a:ext cx="296227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2" name="Equation" r:id="rId3" imgW="1282680" imgH="482400" progId="Equation.3">
                  <p:embed/>
                </p:oleObj>
              </mc:Choice>
              <mc:Fallback>
                <p:oleObj name="Equation" r:id="rId3" imgW="128268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2" y="2514600"/>
                        <a:ext cx="296227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19400" y="3657600"/>
            <a:ext cx="899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03195" y="36576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70804" y="36576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/>
        </p:nvGraphicFramePr>
        <p:xfrm>
          <a:off x="2709862" y="4648200"/>
          <a:ext cx="3521075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3" name="Equation" r:id="rId5" imgW="1523880" imgH="482400" progId="Equation.3">
                  <p:embed/>
                </p:oleObj>
              </mc:Choice>
              <mc:Fallback>
                <p:oleObj name="Equation" r:id="rId5" imgW="152388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862" y="4648200"/>
                        <a:ext cx="3521075" cy="110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assumed the control inputs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were noisy</a:t>
            </a:r>
          </a:p>
          <a:p>
            <a:r>
              <a:rPr lang="en-US" dirty="0" smtClean="0"/>
              <a:t>the noise models were assumed to be zero-mean additive with a specified variance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3962400"/>
            <a:ext cx="859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actual</a:t>
            </a:r>
            <a:br>
              <a:rPr lang="en-US" dirty="0" smtClean="0"/>
            </a:b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33800" y="3962400"/>
            <a:ext cx="132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commanded</a:t>
            </a:r>
            <a:br>
              <a:rPr lang="en-US" dirty="0" smtClean="0"/>
            </a:b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76606" y="396240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noise</a:t>
            </a:r>
            <a:endParaRPr lang="en-US" dirty="0"/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/>
        </p:nvGraphicFramePr>
        <p:xfrm>
          <a:off x="2757487" y="2362200"/>
          <a:ext cx="3629025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8" name="Equation" r:id="rId3" imgW="1815840" imgH="761760" progId="Equation.3">
                  <p:embed/>
                </p:oleObj>
              </mc:Choice>
              <mc:Fallback>
                <p:oleObj name="Equation" r:id="rId3" imgW="1815840" imgH="761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487" y="2362200"/>
                        <a:ext cx="3629025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65" name="Object 5"/>
          <p:cNvGraphicFramePr>
            <a:graphicFrameLocks noChangeAspect="1"/>
          </p:cNvGraphicFramePr>
          <p:nvPr/>
        </p:nvGraphicFramePr>
        <p:xfrm>
          <a:off x="2035175" y="4724400"/>
          <a:ext cx="507365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9" name="Equation" r:id="rId5" imgW="2527200" imgH="825480" progId="Equation.3">
                  <p:embed/>
                </p:oleObj>
              </mc:Choice>
              <mc:Fallback>
                <p:oleObj name="Equation" r:id="rId5" imgW="2527200" imgH="825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4724400"/>
                        <a:ext cx="5073650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studied how to derive</a:t>
            </a:r>
          </a:p>
          <a:p>
            <a:pPr lvl="1"/>
            <a:r>
              <a:rPr lang="en-US" dirty="0" smtClean="0"/>
              <a:t>given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	current pose  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	control input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	new pose</a:t>
            </a:r>
          </a:p>
          <a:p>
            <a:pPr lvl="1">
              <a:buNone/>
            </a:pPr>
            <a:r>
              <a:rPr lang="en-US" dirty="0" smtClean="0"/>
              <a:t>	find the probability density that the new pose is generated by the current pose and control input</a:t>
            </a:r>
          </a:p>
          <a:p>
            <a:r>
              <a:rPr lang="en-US" dirty="0" smtClean="0"/>
              <a:t>required inverting the motion model to compare the </a:t>
            </a:r>
            <a:r>
              <a:rPr lang="en-US" i="1" dirty="0" smtClean="0"/>
              <a:t>actual</a:t>
            </a:r>
            <a:r>
              <a:rPr lang="en-US" dirty="0" smtClean="0"/>
              <a:t> with the </a:t>
            </a:r>
            <a:r>
              <a:rPr lang="en-US" i="1" dirty="0" smtClean="0"/>
              <a:t>commanded</a:t>
            </a:r>
            <a:r>
              <a:rPr lang="en-US" dirty="0" smtClean="0"/>
              <a:t> control parameters</a:t>
            </a:r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6248400" y="838200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2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838200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both models we studied how to sample from </a:t>
            </a:r>
          </a:p>
          <a:p>
            <a:pPr lvl="1"/>
            <a:r>
              <a:rPr lang="en-US" dirty="0" smtClean="0"/>
              <a:t>given</a:t>
            </a:r>
          </a:p>
          <a:p>
            <a:pPr lvl="2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/>
              <a:t>	current pose  </a:t>
            </a:r>
          </a:p>
          <a:p>
            <a:pPr lvl="2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	control input</a:t>
            </a:r>
          </a:p>
          <a:p>
            <a:pPr lvl="1">
              <a:buNone/>
            </a:pPr>
            <a:r>
              <a:rPr lang="en-US" dirty="0" smtClean="0"/>
              <a:t>	generate a random new pose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 consistent with the motion model</a:t>
            </a:r>
          </a:p>
          <a:p>
            <a:r>
              <a:rPr lang="en-US" dirty="0" smtClean="0"/>
              <a:t>sampling from                       is often easier than calculating</a:t>
            </a:r>
            <a:br>
              <a:rPr lang="en-US" dirty="0" smtClean="0"/>
            </a:br>
            <a:r>
              <a:rPr lang="en-US" dirty="0" smtClean="0"/>
              <a:t>                      directly because only the forward kinematics are required</a:t>
            </a:r>
          </a:p>
        </p:txBody>
      </p:sp>
      <p:graphicFrame>
        <p:nvGraphicFramePr>
          <p:cNvPr id="191490" name="Object 2"/>
          <p:cNvGraphicFramePr>
            <a:graphicFrameLocks noChangeAspect="1"/>
          </p:cNvGraphicFramePr>
          <p:nvPr/>
        </p:nvGraphicFramePr>
        <p:xfrm>
          <a:off x="7026275" y="838200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0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838200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5" name="Object 2"/>
          <p:cNvGraphicFramePr>
            <a:graphicFrameLocks noChangeAspect="1"/>
          </p:cNvGraphicFramePr>
          <p:nvPr/>
        </p:nvGraphicFramePr>
        <p:xfrm>
          <a:off x="2438400" y="2903537"/>
          <a:ext cx="19653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1" name="Equation" r:id="rId5" imgW="850680" imgH="228600" progId="Equation.3">
                  <p:embed/>
                </p:oleObj>
              </mc:Choice>
              <mc:Fallback>
                <p:oleObj name="Equation" r:id="rId5" imgW="8506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903537"/>
                        <a:ext cx="196532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465137" y="3284538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22" name="Equation" r:id="rId6" imgW="850680" imgH="228600" progId="Equation.3">
                  <p:embed/>
                </p:oleObj>
              </mc:Choice>
              <mc:Fallback>
                <p:oleObj name="Equation" r:id="rId6" imgW="8506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" y="3284538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Odometry Model</a:t>
            </a:r>
          </a:p>
        </p:txBody>
      </p:sp>
      <p:sp>
        <p:nvSpPr>
          <p:cNvPr id="1036323" name="Rectangle 35"/>
          <p:cNvSpPr>
            <a:spLocks noChangeArrowheads="1"/>
          </p:cNvSpPr>
          <p:nvPr/>
        </p:nvSpPr>
        <p:spPr bwMode="auto">
          <a:xfrm>
            <a:off x="800100" y="2463800"/>
            <a:ext cx="4546600" cy="218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36314" name="Object 26"/>
          <p:cNvGraphicFramePr>
            <a:graphicFrameLocks noChangeAspect="1"/>
          </p:cNvGraphicFramePr>
          <p:nvPr/>
        </p:nvGraphicFramePr>
        <p:xfrm>
          <a:off x="1027113" y="2524125"/>
          <a:ext cx="393541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69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524125"/>
                        <a:ext cx="3935413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5" name="Object 27"/>
          <p:cNvGraphicFramePr>
            <a:graphicFrameLocks noChangeAspect="1"/>
          </p:cNvGraphicFramePr>
          <p:nvPr/>
        </p:nvGraphicFramePr>
        <p:xfrm>
          <a:off x="1027113" y="3228975"/>
          <a:ext cx="414496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0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228975"/>
                        <a:ext cx="414496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6" name="Object 28"/>
          <p:cNvGraphicFramePr>
            <a:graphicFrameLocks noChangeAspect="1"/>
          </p:cNvGraphicFramePr>
          <p:nvPr/>
        </p:nvGraphicFramePr>
        <p:xfrm>
          <a:off x="1027113" y="3889375"/>
          <a:ext cx="27035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1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889375"/>
                        <a:ext cx="27035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317" name="Text Box 29"/>
          <p:cNvSpPr txBox="1">
            <a:spLocks noChangeArrowheads="1"/>
          </p:cNvSpPr>
          <p:nvPr/>
        </p:nvSpPr>
        <p:spPr bwMode="auto">
          <a:xfrm>
            <a:off x="466725" y="1260475"/>
            <a:ext cx="7499350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sz="2400" dirty="0"/>
              <a:t> Robot moves from      </a:t>
            </a:r>
            <a:r>
              <a:rPr lang="en-US" sz="2400" dirty="0" smtClean="0"/>
              <a:t>               </a:t>
            </a:r>
            <a:r>
              <a:rPr lang="en-US" sz="2400" dirty="0"/>
              <a:t>to </a:t>
            </a:r>
            <a:r>
              <a:rPr lang="en-US" sz="2400" dirty="0" smtClean="0"/>
              <a:t>                </a:t>
            </a:r>
            <a:r>
              <a:rPr lang="en-US" sz="2400" dirty="0"/>
              <a:t>. </a:t>
            </a:r>
          </a:p>
          <a:p>
            <a:pPr algn="l"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Odometry</a:t>
            </a:r>
            <a:r>
              <a:rPr lang="en-US" sz="2400" dirty="0"/>
              <a:t> information                           . </a:t>
            </a:r>
          </a:p>
        </p:txBody>
      </p:sp>
      <p:graphicFrame>
        <p:nvGraphicFramePr>
          <p:cNvPr id="1036318" name="Object 30"/>
          <p:cNvGraphicFramePr>
            <a:graphicFrameLocks noChangeAspect="1"/>
          </p:cNvGraphicFramePr>
          <p:nvPr/>
        </p:nvGraphicFramePr>
        <p:xfrm>
          <a:off x="3748088" y="1241425"/>
          <a:ext cx="10636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2" name="Equation" r:id="rId9" imgW="545760" imgH="279360" progId="Equation.3">
                  <p:embed/>
                </p:oleObj>
              </mc:Choice>
              <mc:Fallback>
                <p:oleObj name="Equation" r:id="rId9" imgW="545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8" y="1241425"/>
                        <a:ext cx="106362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19" name="Object 31"/>
          <p:cNvGraphicFramePr>
            <a:graphicFrameLocks noChangeAspect="1"/>
          </p:cNvGraphicFramePr>
          <p:nvPr/>
        </p:nvGraphicFramePr>
        <p:xfrm>
          <a:off x="5211763" y="1241425"/>
          <a:ext cx="12620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3" name="Equation" r:id="rId11" imgW="647640" imgH="279360" progId="Equation.3">
                  <p:embed/>
                </p:oleObj>
              </mc:Choice>
              <mc:Fallback>
                <p:oleObj name="Equation" r:id="rId11" imgW="6476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1241425"/>
                        <a:ext cx="1262062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320" name="Object 32"/>
          <p:cNvGraphicFramePr>
            <a:graphicFrameLocks noChangeAspect="1"/>
          </p:cNvGraphicFramePr>
          <p:nvPr/>
        </p:nvGraphicFramePr>
        <p:xfrm>
          <a:off x="4316413" y="1714500"/>
          <a:ext cx="28590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4" name="Equation" r:id="rId13" imgW="1269720" imgH="253800" progId="Equation.3">
                  <p:embed/>
                </p:oleObj>
              </mc:Choice>
              <mc:Fallback>
                <p:oleObj name="Equation" r:id="rId13" imgW="12697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413" y="1714500"/>
                        <a:ext cx="2859087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108200" y="3683000"/>
            <a:ext cx="6718300" cy="2298700"/>
            <a:chOff x="1328" y="2320"/>
            <a:chExt cx="4232" cy="1448"/>
          </a:xfrm>
        </p:grpSpPr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1328" y="2320"/>
              <a:ext cx="4232" cy="1448"/>
              <a:chOff x="1328" y="2320"/>
              <a:chExt cx="4232" cy="1448"/>
            </a:xfrm>
          </p:grpSpPr>
          <p:sp>
            <p:nvSpPr>
              <p:cNvPr id="1036309" name="Line 21"/>
              <p:cNvSpPr>
                <a:spLocks noChangeShapeType="1"/>
              </p:cNvSpPr>
              <p:nvPr/>
            </p:nvSpPr>
            <p:spPr bwMode="auto">
              <a:xfrm flipV="1">
                <a:off x="4608" y="2320"/>
                <a:ext cx="536" cy="6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8" name="Line 20"/>
              <p:cNvSpPr>
                <a:spLocks noChangeShapeType="1"/>
              </p:cNvSpPr>
              <p:nvPr/>
            </p:nvSpPr>
            <p:spPr bwMode="auto">
              <a:xfrm>
                <a:off x="1704" y="3456"/>
                <a:ext cx="92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1" name="Oval 13"/>
              <p:cNvSpPr>
                <a:spLocks noChangeArrowheads="1"/>
              </p:cNvSpPr>
              <p:nvPr/>
            </p:nvSpPr>
            <p:spPr bwMode="auto">
              <a:xfrm>
                <a:off x="1328" y="3112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4" name="Line 16"/>
              <p:cNvSpPr>
                <a:spLocks noChangeShapeType="1"/>
              </p:cNvSpPr>
              <p:nvPr/>
            </p:nvSpPr>
            <p:spPr bwMode="auto">
              <a:xfrm>
                <a:off x="1680" y="3440"/>
                <a:ext cx="320" cy="88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5" name="Oval 17"/>
              <p:cNvSpPr>
                <a:spLocks noChangeArrowheads="1"/>
              </p:cNvSpPr>
              <p:nvPr/>
            </p:nvSpPr>
            <p:spPr bwMode="auto">
              <a:xfrm>
                <a:off x="4240" y="2616"/>
                <a:ext cx="680" cy="656"/>
              </a:xfrm>
              <a:prstGeom prst="ellipse">
                <a:avLst/>
              </a:prstGeom>
              <a:solidFill>
                <a:srgbClr val="FFFFFF"/>
              </a:solidFill>
              <a:ln w="254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6" name="Line 18"/>
              <p:cNvSpPr>
                <a:spLocks noChangeShapeType="1"/>
              </p:cNvSpPr>
              <p:nvPr/>
            </p:nvSpPr>
            <p:spPr bwMode="auto">
              <a:xfrm flipV="1">
                <a:off x="4592" y="2704"/>
                <a:ext cx="216" cy="240"/>
              </a:xfrm>
              <a:prstGeom prst="line">
                <a:avLst/>
              </a:prstGeom>
              <a:noFill/>
              <a:ln w="508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36307" name="Line 19"/>
              <p:cNvSpPr>
                <a:spLocks noChangeShapeType="1"/>
              </p:cNvSpPr>
              <p:nvPr/>
            </p:nvSpPr>
            <p:spPr bwMode="auto">
              <a:xfrm flipV="1">
                <a:off x="1696" y="2784"/>
                <a:ext cx="3864" cy="65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aphicFrame>
            <p:nvGraphicFramePr>
              <p:cNvPr id="1036310" name="Object 22"/>
              <p:cNvGraphicFramePr>
                <a:graphicFrameLocks noChangeAspect="1"/>
              </p:cNvGraphicFramePr>
              <p:nvPr/>
            </p:nvGraphicFramePr>
            <p:xfrm>
              <a:off x="3196" y="3132"/>
              <a:ext cx="473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75" name="Equation" r:id="rId15" imgW="317160" imgH="228600" progId="Equation.3">
                      <p:embed/>
                    </p:oleObj>
                  </mc:Choice>
                  <mc:Fallback>
                    <p:oleObj name="Equation" r:id="rId15" imgW="3171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96" y="3132"/>
                            <a:ext cx="473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311" name="Object 23"/>
              <p:cNvGraphicFramePr>
                <a:graphicFrameLocks noChangeAspect="1"/>
              </p:cNvGraphicFramePr>
              <p:nvPr/>
            </p:nvGraphicFramePr>
            <p:xfrm>
              <a:off x="2184" y="3292"/>
              <a:ext cx="416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76" name="Equation" r:id="rId17" imgW="279360" imgH="228600" progId="Equation.3">
                      <p:embed/>
                    </p:oleObj>
                  </mc:Choice>
                  <mc:Fallback>
                    <p:oleObj name="Equation" r:id="rId17" imgW="2793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4" y="3292"/>
                            <a:ext cx="416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312" name="Object 24"/>
              <p:cNvGraphicFramePr>
                <a:graphicFrameLocks noChangeAspect="1"/>
              </p:cNvGraphicFramePr>
              <p:nvPr/>
            </p:nvGraphicFramePr>
            <p:xfrm>
              <a:off x="4951" y="2500"/>
              <a:ext cx="435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8677" name="Equation" r:id="rId19" imgW="291960" imgH="228600" progId="Equation.3">
                      <p:embed/>
                    </p:oleObj>
                  </mc:Choice>
                  <mc:Fallback>
                    <p:oleObj name="Equation" r:id="rId19" imgW="29196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51" y="2500"/>
                            <a:ext cx="435" cy="3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036326" name="Object 38"/>
            <p:cNvGraphicFramePr>
              <a:graphicFrameLocks noChangeAspect="1"/>
            </p:cNvGraphicFramePr>
            <p:nvPr/>
          </p:nvGraphicFramePr>
          <p:xfrm>
            <a:off x="1385" y="3238"/>
            <a:ext cx="406" cy="2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678" name="Equation" r:id="rId21" imgW="545760" imgH="279360" progId="Equation.3">
                    <p:embed/>
                  </p:oleObj>
                </mc:Choice>
                <mc:Fallback>
                  <p:oleObj name="Equation" r:id="rId21" imgW="5457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5" y="3238"/>
                          <a:ext cx="406" cy="20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6327" name="Object 39"/>
            <p:cNvGraphicFramePr>
              <a:graphicFrameLocks noChangeAspect="1"/>
            </p:cNvGraphicFramePr>
            <p:nvPr/>
          </p:nvGraphicFramePr>
          <p:xfrm>
            <a:off x="4363" y="2982"/>
            <a:ext cx="497" cy="2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8679" name="Equation" r:id="rId23" imgW="647640" imgH="279360" progId="Equation.3">
                    <p:embed/>
                  </p:oleObj>
                </mc:Choice>
                <mc:Fallback>
                  <p:oleObj name="Equation" r:id="rId23" imgW="6476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3" y="2982"/>
                          <a:ext cx="497" cy="2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276600" y="838200"/>
            <a:ext cx="352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 indicates odometer coordinates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5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8971" cy="375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008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 to computing                         for the </a:t>
            </a:r>
            <a:r>
              <a:rPr lang="en-US" dirty="0" err="1" smtClean="0"/>
              <a:t>odometry</a:t>
            </a:r>
            <a:r>
              <a:rPr lang="en-US" dirty="0" smtClean="0"/>
              <a:t> motion model is to remember that the robot has an internal estimate of its pose </a:t>
            </a:r>
            <a:endParaRPr lang="en-US" dirty="0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3589337" y="838200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9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7" y="838200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6419850" y="2590800"/>
            <a:ext cx="850900" cy="97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1879600" y="4394200"/>
            <a:ext cx="1473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282700" y="38481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841500" y="4368800"/>
            <a:ext cx="508000" cy="139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5835650" y="30607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6394450" y="3200400"/>
            <a:ext cx="3429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1797050" y="3581400"/>
            <a:ext cx="4603750" cy="78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828800" y="4343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6400800" y="3581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aphicFrame>
        <p:nvGraphicFramePr>
          <p:cNvPr id="182280" name="Object 2"/>
          <p:cNvGraphicFramePr>
            <a:graphicFrameLocks noChangeAspect="1"/>
          </p:cNvGraphicFramePr>
          <p:nvPr/>
        </p:nvGraphicFramePr>
        <p:xfrm>
          <a:off x="3048000" y="4343400"/>
          <a:ext cx="29210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0" name="Equation" r:id="rId5" imgW="126720" imgH="177480" progId="Equation.3">
                  <p:embed/>
                </p:oleObj>
              </mc:Choice>
              <mc:Fallback>
                <p:oleObj name="Equation" r:id="rId5" imgW="126720" imgH="177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343400"/>
                        <a:ext cx="292100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1" name="Object 2"/>
          <p:cNvGraphicFramePr>
            <a:graphicFrameLocks noChangeAspect="1"/>
          </p:cNvGraphicFramePr>
          <p:nvPr/>
        </p:nvGraphicFramePr>
        <p:xfrm>
          <a:off x="6934200" y="3094037"/>
          <a:ext cx="379412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1" name="Equation" r:id="rId7" imgW="164880" imgH="177480" progId="Equation.3">
                  <p:embed/>
                </p:oleObj>
              </mc:Choice>
              <mc:Fallback>
                <p:oleObj name="Equation" r:id="rId7" imgW="16488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094037"/>
                        <a:ext cx="379412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2" name="Object 3"/>
          <p:cNvGraphicFramePr>
            <a:graphicFrameLocks noChangeAspect="1"/>
          </p:cNvGraphicFramePr>
          <p:nvPr/>
        </p:nvGraphicFramePr>
        <p:xfrm>
          <a:off x="1130300" y="4876800"/>
          <a:ext cx="14605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2" name="Equation" r:id="rId9" imgW="634680" imgH="711000" progId="Equation.3">
                  <p:embed/>
                </p:oleObj>
              </mc:Choice>
              <mc:Fallback>
                <p:oleObj name="Equation" r:id="rId9" imgW="6346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4876800"/>
                        <a:ext cx="1460500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3" name="Object 4"/>
          <p:cNvGraphicFramePr>
            <a:graphicFrameLocks noChangeAspect="1"/>
          </p:cNvGraphicFramePr>
          <p:nvPr/>
        </p:nvGraphicFramePr>
        <p:xfrm>
          <a:off x="5734050" y="4114800"/>
          <a:ext cx="1344613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93" name="Equation" r:id="rId11" imgW="583920" imgH="711000" progId="Equation.3">
                  <p:embed/>
                </p:oleObj>
              </mc:Choice>
              <mc:Fallback>
                <p:oleObj name="Equation" r:id="rId11" imgW="58392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050" y="4114800"/>
                        <a:ext cx="1344613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3985942" y="54864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 poses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key to computing                         for the </a:t>
            </a:r>
            <a:r>
              <a:rPr lang="en-US" dirty="0" err="1" smtClean="0"/>
              <a:t>odometry</a:t>
            </a:r>
            <a:r>
              <a:rPr lang="en-US" dirty="0" smtClean="0"/>
              <a:t> motion model is to remember that the robot has an internal estimate of its pose </a:t>
            </a:r>
            <a:endParaRPr lang="en-US" dirty="0"/>
          </a:p>
        </p:txBody>
      </p:sp>
      <p:graphicFrame>
        <p:nvGraphicFramePr>
          <p:cNvPr id="182274" name="Object 2"/>
          <p:cNvGraphicFramePr>
            <a:graphicFrameLocks noChangeAspect="1"/>
          </p:cNvGraphicFramePr>
          <p:nvPr/>
        </p:nvGraphicFramePr>
        <p:xfrm>
          <a:off x="3589337" y="838200"/>
          <a:ext cx="19653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0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7" y="838200"/>
                        <a:ext cx="1965325" cy="52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1"/>
          <p:cNvSpPr>
            <a:spLocks noChangeShapeType="1"/>
          </p:cNvSpPr>
          <p:nvPr/>
        </p:nvSpPr>
        <p:spPr bwMode="auto">
          <a:xfrm flipV="1">
            <a:off x="6419850" y="2590800"/>
            <a:ext cx="850900" cy="97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1879600" y="4394200"/>
            <a:ext cx="14732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1282700" y="38481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841500" y="4368800"/>
            <a:ext cx="508000" cy="139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5835650" y="3060700"/>
            <a:ext cx="1079500" cy="1041400"/>
          </a:xfrm>
          <a:prstGeom prst="ellipse">
            <a:avLst/>
          </a:prstGeom>
          <a:solidFill>
            <a:srgbClr val="FFFFFF"/>
          </a:solidFill>
          <a:ln w="25400">
            <a:solidFill>
              <a:schemeClr val="folHlink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6394450" y="3200400"/>
            <a:ext cx="3429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1797050" y="3581400"/>
            <a:ext cx="4603750" cy="787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828800" y="4343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6400800" y="3581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aphicFrame>
        <p:nvGraphicFramePr>
          <p:cNvPr id="182280" name="Object 2"/>
          <p:cNvGraphicFramePr>
            <a:graphicFrameLocks noChangeAspect="1"/>
          </p:cNvGraphicFramePr>
          <p:nvPr/>
        </p:nvGraphicFramePr>
        <p:xfrm>
          <a:off x="3019425" y="4314825"/>
          <a:ext cx="3508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1" name="Equation" r:id="rId5" imgW="152280" imgH="203040" progId="Equation.3">
                  <p:embed/>
                </p:oleObj>
              </mc:Choice>
              <mc:Fallback>
                <p:oleObj name="Equation" r:id="rId5" imgW="1522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4314825"/>
                        <a:ext cx="35083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1" name="Object 2"/>
          <p:cNvGraphicFramePr>
            <a:graphicFrameLocks noChangeAspect="1"/>
          </p:cNvGraphicFramePr>
          <p:nvPr/>
        </p:nvGraphicFramePr>
        <p:xfrm>
          <a:off x="6919913" y="3048000"/>
          <a:ext cx="4079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2" name="Equation" r:id="rId7" imgW="177480" imgH="203040" progId="Equation.3">
                  <p:embed/>
                </p:oleObj>
              </mc:Choice>
              <mc:Fallback>
                <p:oleObj name="Equation" r:id="rId7" imgW="177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913" y="3048000"/>
                        <a:ext cx="40798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4" name="Object 3"/>
          <p:cNvGraphicFramePr>
            <a:graphicFrameLocks noChangeAspect="1"/>
          </p:cNvGraphicFramePr>
          <p:nvPr/>
        </p:nvGraphicFramePr>
        <p:xfrm>
          <a:off x="747713" y="2209800"/>
          <a:ext cx="1489075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3" name="Equation" r:id="rId9" imgW="647640" imgH="711000" progId="Equation.3">
                  <p:embed/>
                </p:oleObj>
              </mc:Choice>
              <mc:Fallback>
                <p:oleObj name="Equation" r:id="rId9" imgW="64764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209800"/>
                        <a:ext cx="1489075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85" name="Object 4"/>
          <p:cNvGraphicFramePr>
            <a:graphicFrameLocks noChangeAspect="1"/>
          </p:cNvGraphicFramePr>
          <p:nvPr/>
        </p:nvGraphicFramePr>
        <p:xfrm>
          <a:off x="4495800" y="1784350"/>
          <a:ext cx="1373187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4" name="Equation" r:id="rId11" imgW="596880" imgH="711000" progId="Equation.3">
                  <p:embed/>
                </p:oleObj>
              </mc:Choice>
              <mc:Fallback>
                <p:oleObj name="Equation" r:id="rId11" imgW="59688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84350"/>
                        <a:ext cx="1373187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469871" y="5486400"/>
            <a:ext cx="2204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robot’s internal poses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control vector is made up of the three motions made by the robot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the robot’s internal pose estimates to compute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2590800" y="4159250"/>
          <a:ext cx="39354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0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59250"/>
                        <a:ext cx="3935412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2590800" y="4864100"/>
          <a:ext cx="41449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1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864100"/>
                        <a:ext cx="41449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2590800" y="5524500"/>
          <a:ext cx="27035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2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524500"/>
                        <a:ext cx="27035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5" name="Object 4"/>
          <p:cNvGraphicFramePr>
            <a:graphicFrameLocks noChangeAspect="1"/>
          </p:cNvGraphicFramePr>
          <p:nvPr/>
        </p:nvGraphicFramePr>
        <p:xfrm>
          <a:off x="3724275" y="1631950"/>
          <a:ext cx="16954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3" name="Equation" r:id="rId9" imgW="736560" imgH="711000" progId="Equation.3">
                  <p:embed/>
                </p:oleObj>
              </mc:Choice>
              <mc:Fallback>
                <p:oleObj name="Equation" r:id="rId9" imgW="73656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1631950"/>
                        <a:ext cx="1695450" cy="164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true poses to compute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as with the velocity motion model, we have to solve the inverse kinematics problem here</a:t>
            </a:r>
            <a:endParaRPr lang="en-US" dirty="0"/>
          </a:p>
        </p:txBody>
      </p:sp>
      <p:graphicFrame>
        <p:nvGraphicFramePr>
          <p:cNvPr id="184322" name="Object 2"/>
          <p:cNvGraphicFramePr>
            <a:graphicFrameLocks noChangeAspect="1"/>
          </p:cNvGraphicFramePr>
          <p:nvPr/>
        </p:nvGraphicFramePr>
        <p:xfrm>
          <a:off x="2620963" y="1752600"/>
          <a:ext cx="3875087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2" name="Equation" r:id="rId3" imgW="1638000" imgH="279360" progId="Equation.3">
                  <p:embed/>
                </p:oleObj>
              </mc:Choice>
              <mc:Fallback>
                <p:oleObj name="Equation" r:id="rId3" imgW="1638000" imgH="2793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1752600"/>
                        <a:ext cx="3875087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3" name="Object 3"/>
          <p:cNvGraphicFramePr>
            <a:graphicFrameLocks noChangeAspect="1"/>
          </p:cNvGraphicFramePr>
          <p:nvPr/>
        </p:nvGraphicFramePr>
        <p:xfrm>
          <a:off x="2635250" y="2443163"/>
          <a:ext cx="40544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3" name="Equation" r:id="rId5" imgW="1714320" imgH="253800" progId="Equation.3">
                  <p:embed/>
                </p:oleObj>
              </mc:Choice>
              <mc:Fallback>
                <p:oleObj name="Equation" r:id="rId5" imgW="171432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2443163"/>
                        <a:ext cx="405447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4" name="Object 4"/>
          <p:cNvGraphicFramePr>
            <a:graphicFrameLocks noChangeAspect="1"/>
          </p:cNvGraphicFramePr>
          <p:nvPr/>
        </p:nvGraphicFramePr>
        <p:xfrm>
          <a:off x="2635250" y="3103563"/>
          <a:ext cx="26130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4" name="Equation" r:id="rId7" imgW="1104840" imgH="253800" progId="Equation.3">
                  <p:embed/>
                </p:oleObj>
              </mc:Choice>
              <mc:Fallback>
                <p:oleObj name="Equation" r:id="rId7" imgW="11048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3103563"/>
                        <a:ext cx="26130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Odometry</a:t>
            </a:r>
            <a:r>
              <a:rPr lang="en-US" dirty="0" smtClean="0"/>
              <a:t>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noise model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which makes it easy to compute the probabilities of observing the differences in the </a:t>
            </a:r>
            <a:r>
              <a:rPr lang="el-GR" dirty="0" smtClean="0">
                <a:latin typeface="Times New Roman"/>
                <a:cs typeface="Times New Roman"/>
              </a:rPr>
              <a:t>δ</a:t>
            </a:r>
            <a:endParaRPr lang="en-US" dirty="0"/>
          </a:p>
        </p:txBody>
      </p:sp>
      <p:graphicFrame>
        <p:nvGraphicFramePr>
          <p:cNvPr id="186370" name="Object 2"/>
          <p:cNvGraphicFramePr>
            <a:graphicFrameLocks noChangeAspect="1"/>
          </p:cNvGraphicFramePr>
          <p:nvPr/>
        </p:nvGraphicFramePr>
        <p:xfrm>
          <a:off x="2887662" y="1905000"/>
          <a:ext cx="38179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3" name="Equation" r:id="rId3" imgW="1523880" imgH="291960" progId="Equation.3">
                  <p:embed/>
                </p:oleObj>
              </mc:Choice>
              <mc:Fallback>
                <p:oleObj name="Equation" r:id="rId3" imgW="152388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2" y="1905000"/>
                        <a:ext cx="3817938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1" name="Object 3"/>
          <p:cNvGraphicFramePr>
            <a:graphicFrameLocks noChangeAspect="1"/>
          </p:cNvGraphicFramePr>
          <p:nvPr/>
        </p:nvGraphicFramePr>
        <p:xfrm>
          <a:off x="2819400" y="2514600"/>
          <a:ext cx="394335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4" name="Equation" r:id="rId5" imgW="1574640" imgH="291960" progId="Equation.3">
                  <p:embed/>
                </p:oleObj>
              </mc:Choice>
              <mc:Fallback>
                <p:oleObj name="Equation" r:id="rId5" imgW="1574640" imgH="291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14600"/>
                        <a:ext cx="3943350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2" name="Object 4"/>
          <p:cNvGraphicFramePr>
            <a:graphicFrameLocks noChangeAspect="1"/>
          </p:cNvGraphicFramePr>
          <p:nvPr/>
        </p:nvGraphicFramePr>
        <p:xfrm>
          <a:off x="2587625" y="1295400"/>
          <a:ext cx="4799013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5" name="Equation" r:id="rId7" imgW="1917360" imgH="291960" progId="Equation.3">
                  <p:embed/>
                </p:oleObj>
              </mc:Choice>
              <mc:Fallback>
                <p:oleObj name="Equation" r:id="rId7" imgW="1917360" imgH="291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1295400"/>
                        <a:ext cx="4799013" cy="728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3" name="Object 5"/>
          <p:cNvGraphicFramePr>
            <a:graphicFrameLocks noChangeAspect="1"/>
          </p:cNvGraphicFramePr>
          <p:nvPr/>
        </p:nvGraphicFramePr>
        <p:xfrm>
          <a:off x="788988" y="4191000"/>
          <a:ext cx="7564437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6" name="Equation" r:id="rId9" imgW="3022560" imgH="253800" progId="Equation.3">
                  <p:embed/>
                </p:oleObj>
              </mc:Choice>
              <mc:Fallback>
                <p:oleObj name="Equation" r:id="rId9" imgW="302256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4191000"/>
                        <a:ext cx="7564437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5" name="Object 7"/>
          <p:cNvGraphicFramePr>
            <a:graphicFrameLocks noChangeAspect="1"/>
          </p:cNvGraphicFramePr>
          <p:nvPr/>
        </p:nvGraphicFramePr>
        <p:xfrm>
          <a:off x="869950" y="4876800"/>
          <a:ext cx="61404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7" name="Equation" r:id="rId11" imgW="2450880" imgH="253800" progId="Equation.3">
                  <p:embed/>
                </p:oleObj>
              </mc:Choice>
              <mc:Fallback>
                <p:oleObj name="Equation" r:id="rId11" imgW="245088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4876800"/>
                        <a:ext cx="61404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6" name="Object 8"/>
          <p:cNvGraphicFramePr>
            <a:graphicFrameLocks noChangeAspect="1"/>
          </p:cNvGraphicFramePr>
          <p:nvPr/>
        </p:nvGraphicFramePr>
        <p:xfrm>
          <a:off x="914400" y="5562600"/>
          <a:ext cx="62325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8" name="Equation" r:id="rId13" imgW="2489040" imgH="253800" progId="Equation.3">
                  <p:embed/>
                </p:oleObj>
              </mc:Choice>
              <mc:Fallback>
                <p:oleObj name="Equation" r:id="rId13" imgW="248904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562600"/>
                        <a:ext cx="62325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052-79A2-4ABD-ABA9-CB74029C59E1}" type="slidenum">
              <a:rPr lang="en-US"/>
              <a:pPr/>
              <a:t>9</a:t>
            </a:fld>
            <a:endParaRPr lang="en-US"/>
          </a:p>
        </p:txBody>
      </p:sp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r>
              <a:rPr lang="en-US"/>
              <a:t>Calculating the Posterior </a:t>
            </a:r>
            <a:br>
              <a:rPr lang="en-US"/>
            </a:br>
            <a:r>
              <a:rPr lang="en-US"/>
              <a:t>Given x, x’, and u</a:t>
            </a:r>
            <a:endParaRPr lang="de-DE"/>
          </a:p>
        </p:txBody>
      </p:sp>
      <p:graphicFrame>
        <p:nvGraphicFramePr>
          <p:cNvPr id="1067014" name="Object 6"/>
          <p:cNvGraphicFramePr>
            <a:graphicFrameLocks noChangeAspect="1"/>
          </p:cNvGraphicFramePr>
          <p:nvPr/>
        </p:nvGraphicFramePr>
        <p:xfrm>
          <a:off x="1473960" y="1800225"/>
          <a:ext cx="3218015" cy="55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2" name="Equation" r:id="rId3" imgW="1663560" imgH="279360" progId="Equation.3">
                  <p:embed/>
                </p:oleObj>
              </mc:Choice>
              <mc:Fallback>
                <p:oleObj name="Equation" r:id="rId3" imgW="16635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960" y="1800225"/>
                        <a:ext cx="3218015" cy="550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5" name="Object 7"/>
          <p:cNvGraphicFramePr>
            <a:graphicFrameLocks noChangeAspect="1"/>
          </p:cNvGraphicFramePr>
          <p:nvPr/>
        </p:nvGraphicFramePr>
        <p:xfrm>
          <a:off x="1464272" y="2260729"/>
          <a:ext cx="3389169" cy="47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3" name="Equation" r:id="rId5" imgW="1752480" imgH="241200" progId="Equation.3">
                  <p:embed/>
                </p:oleObj>
              </mc:Choice>
              <mc:Fallback>
                <p:oleObj name="Equation" r:id="rId5" imgW="1752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272" y="2260729"/>
                        <a:ext cx="3389169" cy="47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6" name="Object 8"/>
          <p:cNvGraphicFramePr>
            <a:graphicFrameLocks noChangeAspect="1"/>
          </p:cNvGraphicFramePr>
          <p:nvPr/>
        </p:nvGraphicFramePr>
        <p:xfrm>
          <a:off x="1452970" y="2642529"/>
          <a:ext cx="2210468" cy="47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4" name="Equation" r:id="rId7" imgW="1143000" imgH="241200" progId="Equation.3">
                  <p:embed/>
                </p:oleObj>
              </mc:Choice>
              <mc:Fallback>
                <p:oleObj name="Equation" r:id="rId7" imgW="11430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970" y="2642529"/>
                        <a:ext cx="2210468" cy="47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8" name="Object 10"/>
          <p:cNvGraphicFramePr>
            <a:graphicFrameLocks noChangeAspect="1"/>
          </p:cNvGraphicFramePr>
          <p:nvPr/>
        </p:nvGraphicFramePr>
        <p:xfrm>
          <a:off x="1457814" y="3072891"/>
          <a:ext cx="3167960" cy="55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5" name="Equation" r:id="rId9" imgW="1638000" imgH="279360" progId="Equation.3">
                  <p:embed/>
                </p:oleObj>
              </mc:Choice>
              <mc:Fallback>
                <p:oleObj name="Equation" r:id="rId9" imgW="163800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072891"/>
                        <a:ext cx="3167960" cy="550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19" name="Object 11"/>
          <p:cNvGraphicFramePr>
            <a:graphicFrameLocks noChangeAspect="1"/>
          </p:cNvGraphicFramePr>
          <p:nvPr/>
        </p:nvGraphicFramePr>
        <p:xfrm>
          <a:off x="1457814" y="3531721"/>
          <a:ext cx="3339114" cy="50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6" name="Equation" r:id="rId11" imgW="1726920" imgH="253800" progId="Equation.3">
                  <p:embed/>
                </p:oleObj>
              </mc:Choice>
              <mc:Fallback>
                <p:oleObj name="Equation" r:id="rId11" imgW="172692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531721"/>
                        <a:ext cx="3339114" cy="502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0" name="Object 12"/>
          <p:cNvGraphicFramePr>
            <a:graphicFrameLocks noChangeAspect="1"/>
          </p:cNvGraphicFramePr>
          <p:nvPr/>
        </p:nvGraphicFramePr>
        <p:xfrm>
          <a:off x="1457814" y="3923568"/>
          <a:ext cx="2137808" cy="50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7" name="Equation" r:id="rId13" imgW="1104840" imgH="253800" progId="Equation.3">
                  <p:embed/>
                </p:oleObj>
              </mc:Choice>
              <mc:Fallback>
                <p:oleObj name="Equation" r:id="rId13" imgW="110484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14" y="3923568"/>
                        <a:ext cx="2137808" cy="502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1" name="Object 13"/>
          <p:cNvGraphicFramePr>
            <a:graphicFrameLocks noChangeAspect="1"/>
          </p:cNvGraphicFramePr>
          <p:nvPr/>
        </p:nvGraphicFramePr>
        <p:xfrm>
          <a:off x="1447800" y="4343400"/>
          <a:ext cx="44450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8" name="Equation" r:id="rId15" imgW="2298600" imgH="253800" progId="Equation.3">
                  <p:embed/>
                </p:oleObj>
              </mc:Choice>
              <mc:Fallback>
                <p:oleObj name="Equation" r:id="rId15" imgW="229860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400"/>
                        <a:ext cx="444500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2" name="Object 14"/>
          <p:cNvGraphicFramePr>
            <a:graphicFrameLocks noChangeAspect="1"/>
          </p:cNvGraphicFramePr>
          <p:nvPr/>
        </p:nvGraphicFramePr>
        <p:xfrm>
          <a:off x="1447800" y="4724400"/>
          <a:ext cx="55991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9" name="Equation" r:id="rId17" imgW="2895480" imgH="253800" progId="Equation.3">
                  <p:embed/>
                </p:oleObj>
              </mc:Choice>
              <mc:Fallback>
                <p:oleObj name="Equation" r:id="rId17" imgW="289548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24400"/>
                        <a:ext cx="559911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023" name="Object 15"/>
          <p:cNvGraphicFramePr>
            <a:graphicFrameLocks noChangeAspect="1"/>
          </p:cNvGraphicFramePr>
          <p:nvPr/>
        </p:nvGraphicFramePr>
        <p:xfrm>
          <a:off x="1408112" y="5181600"/>
          <a:ext cx="454183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20" name="Equation" r:id="rId19" imgW="2349360" imgH="253800" progId="Equation.3">
                  <p:embed/>
                </p:oleObj>
              </mc:Choice>
              <mc:Fallback>
                <p:oleObj name="Equation" r:id="rId19" imgW="2349360" imgH="2538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2" y="5181600"/>
                        <a:ext cx="4541837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7028" name="Rectangle 20"/>
          <p:cNvSpPr>
            <a:spLocks noChangeArrowheads="1"/>
          </p:cNvSpPr>
          <p:nvPr/>
        </p:nvSpPr>
        <p:spPr bwMode="auto">
          <a:xfrm>
            <a:off x="738188" y="1420813"/>
            <a:ext cx="78390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Algorithm </a:t>
            </a:r>
            <a:r>
              <a:rPr lang="en-US" sz="2000" b="1" dirty="0" err="1">
                <a:solidFill>
                  <a:schemeClr val="folHlink"/>
                </a:solidFill>
              </a:rPr>
              <a:t>motion_model_odometry</a:t>
            </a:r>
            <a:r>
              <a:rPr lang="en-US" sz="2000" b="1" dirty="0">
                <a:solidFill>
                  <a:schemeClr val="folHlink"/>
                </a:solidFill>
              </a:rPr>
              <a:t>(</a:t>
            </a:r>
            <a:r>
              <a:rPr lang="en-US" sz="2000" b="1" dirty="0" err="1">
                <a:solidFill>
                  <a:schemeClr val="folHlink"/>
                </a:solidFill>
              </a:rPr>
              <a:t>x,x’,u</a:t>
            </a:r>
            <a:r>
              <a:rPr lang="en-US" sz="2000" b="1" dirty="0">
                <a:solidFill>
                  <a:schemeClr val="folHlink"/>
                </a:solidFill>
              </a:rPr>
              <a:t>)</a:t>
            </a:r>
            <a:endParaRPr lang="en-US" sz="2000" dirty="0"/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/>
              <a:t> </a:t>
            </a:r>
          </a:p>
          <a:p>
            <a:pPr marL="609600" indent="-609600" algn="l">
              <a:lnSpc>
                <a:spcPct val="120000"/>
              </a:lnSpc>
              <a:spcBef>
                <a:spcPct val="20000"/>
              </a:spcBef>
              <a:buSzTx/>
              <a:buFontTx/>
              <a:buAutoNum type="arabicPeriod"/>
            </a:pPr>
            <a:r>
              <a:rPr lang="en-US" sz="2000" dirty="0">
                <a:solidFill>
                  <a:schemeClr val="folHlink"/>
                </a:solidFill>
              </a:rPr>
              <a:t>return  </a:t>
            </a:r>
            <a:r>
              <a:rPr lang="en-US" sz="2400" i="1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i="1" dirty="0">
                <a:latin typeface="Times New Roman" pitchFamily="18" charset="0"/>
              </a:rPr>
              <a:t> · p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i="1" dirty="0">
                <a:latin typeface="Times New Roman" pitchFamily="18" charset="0"/>
              </a:rPr>
              <a:t> · p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180013" y="2211388"/>
            <a:ext cx="3692525" cy="546100"/>
            <a:chOff x="3263" y="1393"/>
            <a:chExt cx="2326" cy="344"/>
          </a:xfrm>
        </p:grpSpPr>
        <p:sp>
          <p:nvSpPr>
            <p:cNvPr id="1067031" name="Text Box 23"/>
            <p:cNvSpPr txBox="1">
              <a:spLocks noChangeArrowheads="1"/>
            </p:cNvSpPr>
            <p:nvPr/>
          </p:nvSpPr>
          <p:spPr bwMode="auto">
            <a:xfrm>
              <a:off x="3829" y="1428"/>
              <a:ext cx="17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odometry values (u)</a:t>
              </a:r>
              <a:endParaRPr lang="de-DE" sz="2000"/>
            </a:p>
          </p:txBody>
        </p:sp>
        <p:sp>
          <p:nvSpPr>
            <p:cNvPr id="1067033" name="Line 25"/>
            <p:cNvSpPr>
              <a:spLocks noChangeShapeType="1"/>
            </p:cNvSpPr>
            <p:nvPr/>
          </p:nvSpPr>
          <p:spPr bwMode="auto">
            <a:xfrm flipH="1">
              <a:off x="3295" y="1569"/>
              <a:ext cx="552" cy="168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034" name="Line 26"/>
            <p:cNvSpPr>
              <a:spLocks noChangeShapeType="1"/>
            </p:cNvSpPr>
            <p:nvPr/>
          </p:nvSpPr>
          <p:spPr bwMode="auto">
            <a:xfrm flipH="1">
              <a:off x="3263" y="1566"/>
              <a:ext cx="581" cy="11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035" name="Line 27"/>
            <p:cNvSpPr>
              <a:spLocks noChangeShapeType="1"/>
            </p:cNvSpPr>
            <p:nvPr/>
          </p:nvSpPr>
          <p:spPr bwMode="auto">
            <a:xfrm flipH="1" flipV="1">
              <a:off x="3287" y="1393"/>
              <a:ext cx="557" cy="16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7039" name="Text Box 31"/>
          <p:cNvSpPr txBox="1">
            <a:spLocks noChangeArrowheads="1"/>
          </p:cNvSpPr>
          <p:nvPr/>
        </p:nvSpPr>
        <p:spPr bwMode="auto">
          <a:xfrm>
            <a:off x="5783639" y="3590926"/>
            <a:ext cx="2979361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  values of interest (</a:t>
            </a:r>
            <a:r>
              <a:rPr lang="en-US" sz="2000" dirty="0" err="1"/>
              <a:t>x,x</a:t>
            </a:r>
            <a:r>
              <a:rPr lang="en-US" sz="2000" dirty="0"/>
              <a:t>’)</a:t>
            </a:r>
            <a:endParaRPr lang="de-DE" sz="2000" dirty="0"/>
          </a:p>
        </p:txBody>
      </p:sp>
      <p:sp>
        <p:nvSpPr>
          <p:cNvPr id="1067040" name="Line 32"/>
          <p:cNvSpPr>
            <a:spLocks noChangeShapeType="1"/>
          </p:cNvSpPr>
          <p:nvPr/>
        </p:nvSpPr>
        <p:spPr bwMode="auto">
          <a:xfrm flipH="1">
            <a:off x="5176364" y="3814763"/>
            <a:ext cx="758583" cy="2667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1" name="Line 33"/>
          <p:cNvSpPr>
            <a:spLocks noChangeShapeType="1"/>
          </p:cNvSpPr>
          <p:nvPr/>
        </p:nvSpPr>
        <p:spPr bwMode="auto">
          <a:xfrm flipH="1">
            <a:off x="5132388" y="3810001"/>
            <a:ext cx="798436" cy="1746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042" name="Line 34"/>
          <p:cNvSpPr>
            <a:spLocks noChangeShapeType="1"/>
          </p:cNvSpPr>
          <p:nvPr/>
        </p:nvSpPr>
        <p:spPr bwMode="auto">
          <a:xfrm flipH="1" flipV="1">
            <a:off x="5165370" y="3535363"/>
            <a:ext cx="765454" cy="26828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3720</TotalTime>
  <Words>319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Equation</vt:lpstr>
      <vt:lpstr>Motion Models (cont)</vt:lpstr>
      <vt:lpstr>Odometry Model</vt:lpstr>
      <vt:lpstr>PowerPoint Presentation</vt:lpstr>
      <vt:lpstr>Odometry Motion Model</vt:lpstr>
      <vt:lpstr>Odometry Motion Model</vt:lpstr>
      <vt:lpstr>Odometry Motion Model</vt:lpstr>
      <vt:lpstr>Odometry Motion Model</vt:lpstr>
      <vt:lpstr>Odometry Motion Model</vt:lpstr>
      <vt:lpstr>Calculating the Posterior  Given x, x’, and u</vt:lpstr>
      <vt:lpstr>PowerPoint Presentation</vt:lpstr>
      <vt:lpstr>Recap</vt:lpstr>
      <vt:lpstr>Recap</vt:lpstr>
      <vt:lpstr>Recap</vt:lpstr>
      <vt:lpstr>Recap</vt:lpstr>
      <vt:lpstr>Recap</vt:lpstr>
      <vt:lpstr>Recap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58</cp:revision>
  <dcterms:created xsi:type="dcterms:W3CDTF">2011-01-07T01:27:12Z</dcterms:created>
  <dcterms:modified xsi:type="dcterms:W3CDTF">2017-02-27T17:32:39Z</dcterms:modified>
</cp:coreProperties>
</file>